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Title Text</a:t>
            </a:r>
          </a:p>
        </p:txBody>
      </p:sp>
      <p:sp>
        <p:nvSpPr>
          <p:cNvPr id="12" name="Body Level One…"/>
          <p:cNvSpPr txBox="1"/>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Image"/>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pPr/>
          </a:p>
        </p:txBody>
      </p:sp>
      <p:sp>
        <p:nvSpPr>
          <p:cNvPr id="96" name="Image"/>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pPr/>
          </a:p>
        </p:txBody>
      </p:sp>
      <p:sp>
        <p:nvSpPr>
          <p:cNvPr id="97" name="Image"/>
          <p:cNvSpPr/>
          <p:nvPr>
            <p:ph type="pic" idx="23"/>
          </p:nvPr>
        </p:nvSpPr>
        <p:spPr>
          <a:xfrm>
            <a:off x="660400" y="-3810000"/>
            <a:ext cx="12005733" cy="18008600"/>
          </a:xfrm>
          <a:prstGeom prst="rect">
            <a:avLst/>
          </a:prstGeom>
          <a:ln w="9525">
            <a:round/>
          </a:ln>
        </p:spPr>
        <p:txBody>
          <a:bodyPr lIns="91439" tIns="45719" rIns="91439" bIns="45719" anchor="t">
            <a:noAutofit/>
          </a:bodyPr>
          <a:lstStyle/>
          <a:p>
            <a:pP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Type a quote here”"/>
          <p:cNvSpPr txBox="1"/>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“Type a quote here” </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21"/>
          </p:nvPr>
        </p:nvSpPr>
        <p:spPr>
          <a:xfrm>
            <a:off x="-2298700" y="-1143000"/>
            <a:ext cx="27432000" cy="16827500"/>
          </a:xfrm>
          <a:prstGeom prst="rect">
            <a:avLst/>
          </a:prstGeom>
        </p:spPr>
        <p:txBody>
          <a:bodyPr lIns="91439" tIns="45719" rIns="91439" bIns="45719" anchor="t">
            <a:noAutofit/>
          </a:bodyP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pPr/>
          </a:p>
        </p:txBody>
      </p:sp>
      <p:sp>
        <p:nvSpPr>
          <p:cNvPr id="21" name="Image"/>
          <p:cNvSpPr/>
          <p:nvPr>
            <p:ph type="pic" idx="22"/>
          </p:nvPr>
        </p:nvSpPr>
        <p:spPr>
          <a:xfrm>
            <a:off x="10388141" y="-774700"/>
            <a:ext cx="15839321" cy="10579102"/>
          </a:xfrm>
          <a:prstGeom prst="rect">
            <a:avLst/>
          </a:prstGeom>
          <a:ln w="9525">
            <a:round/>
          </a:ln>
        </p:spPr>
        <p:txBody>
          <a:bodyPr lIns="91439" tIns="45719" rIns="91439" bIns="45719" anchor="t">
            <a:noAutofit/>
          </a:bodyPr>
          <a:lstStyle/>
          <a:p>
            <a:pPr/>
          </a:p>
        </p:txBody>
      </p:sp>
      <p:sp>
        <p:nvSpPr>
          <p:cNvPr id="22" name="Image"/>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pPr/>
          </a:p>
        </p:txBody>
      </p:sp>
      <p:sp>
        <p:nvSpPr>
          <p:cNvPr id="23" name="Title Text"/>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Title Text</a:t>
            </a:r>
          </a:p>
        </p:txBody>
      </p:sp>
      <p:sp>
        <p:nvSpPr>
          <p:cNvPr id="24" name="Body Level One…"/>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Image"/>
          <p:cNvSpPr/>
          <p:nvPr>
            <p:ph type="pic" idx="21"/>
          </p:nvPr>
        </p:nvSpPr>
        <p:spPr>
          <a:xfrm>
            <a:off x="508000" y="-1244600"/>
            <a:ext cx="23368472" cy="11430000"/>
          </a:xfrm>
          <a:prstGeom prst="rect">
            <a:avLst/>
          </a:prstGeom>
          <a:ln w="9525">
            <a:round/>
          </a:ln>
        </p:spPr>
        <p:txBody>
          <a:bodyPr lIns="91439" tIns="45719" rIns="91439" bIns="45719" anchor="t">
            <a:noAutofit/>
          </a:bodyPr>
          <a:lstStyle/>
          <a:p>
            <a:pPr/>
          </a:p>
        </p:txBody>
      </p:sp>
      <p:sp>
        <p:nvSpPr>
          <p:cNvPr id="33" name="Title Text"/>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Title Text</a:t>
            </a:r>
          </a:p>
        </p:txBody>
      </p:sp>
      <p:sp>
        <p:nvSpPr>
          <p:cNvPr id="34" name="Body Level One…"/>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Title Text"/>
          <p:cNvSpPr txBox="1"/>
          <p:nvPr>
            <p:ph type="title"/>
          </p:nvPr>
        </p:nvSpPr>
        <p:spPr>
          <a:xfrm>
            <a:off x="1219200" y="4762500"/>
            <a:ext cx="21958300" cy="4165600"/>
          </a:xfrm>
          <a:prstGeom prst="rect">
            <a:avLst/>
          </a:prstGeom>
        </p:spPr>
        <p:txBody>
          <a:bodyPr/>
          <a:lstStyle>
            <a:lvl1pPr algn="ctr">
              <a:defRPr>
                <a:solidFill>
                  <a:srgbClr val="546056"/>
                </a:solidFill>
              </a:defRPr>
            </a:lvl1pPr>
          </a:lstStyle>
          <a:p>
            <a:pPr/>
            <a:r>
              <a:t>Title Text</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Image"/>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pPr/>
          </a:p>
        </p:txBody>
      </p:sp>
      <p:sp>
        <p:nvSpPr>
          <p:cNvPr id="51" name="Title Text"/>
          <p:cNvSpPr txBox="1"/>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Title Text</a:t>
            </a:r>
          </a:p>
        </p:txBody>
      </p:sp>
      <p:sp>
        <p:nvSpPr>
          <p:cNvPr id="52" name="Body Level One…"/>
          <p:cNvSpPr txBox="1"/>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7" name="Image"/>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pPr/>
          </a:p>
        </p:txBody>
      </p:sp>
      <p:sp>
        <p:nvSpPr>
          <p:cNvPr id="78" name="Title Text"/>
          <p:cNvSpPr txBox="1"/>
          <p:nvPr>
            <p:ph type="title"/>
          </p:nvPr>
        </p:nvSpPr>
        <p:spPr>
          <a:prstGeom prst="rect">
            <a:avLst/>
          </a:prstGeom>
        </p:spPr>
        <p:txBody>
          <a:bodyPr/>
          <a:lstStyle/>
          <a:p>
            <a:pPr/>
            <a:r>
              <a:t>Title Text</a:t>
            </a:r>
          </a:p>
        </p:txBody>
      </p:sp>
      <p:sp>
        <p:nvSpPr>
          <p:cNvPr id="79" name="Body Level One…"/>
          <p:cNvSpPr txBox="1"/>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Body Level One…"/>
          <p:cNvSpPr txBox="1"/>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Cardiovascular Disease Analysis…"/>
          <p:cNvSpPr txBox="1"/>
          <p:nvPr>
            <p:ph type="ctrTitle"/>
          </p:nvPr>
        </p:nvSpPr>
        <p:spPr>
          <a:prstGeom prst="rect">
            <a:avLst/>
          </a:prstGeom>
        </p:spPr>
        <p:txBody>
          <a:bodyPr/>
          <a:lstStyle/>
          <a:p>
            <a:pPr/>
            <a:r>
              <a:t>Cardiovascular Disease Analysis</a:t>
            </a:r>
          </a:p>
          <a:p>
            <a:pPr/>
            <a:r>
              <a:t>Coursera Capstone</a:t>
            </a:r>
          </a:p>
        </p:txBody>
      </p:sp>
      <p:sp>
        <p:nvSpPr>
          <p:cNvPr id="132" name="By Chris Buys"/>
          <p:cNvSpPr txBox="1"/>
          <p:nvPr>
            <p:ph type="subTitle" sz="quarter" idx="1"/>
          </p:nvPr>
        </p:nvSpPr>
        <p:spPr>
          <a:prstGeom prst="rect">
            <a:avLst/>
          </a:prstGeom>
        </p:spPr>
        <p:txBody>
          <a:bodyPr/>
          <a:lstStyle/>
          <a:p>
            <a:pPr/>
            <a:r>
              <a:t>By Chris Buys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descr="Image"/>
          <p:cNvPicPr>
            <a:picLocks noChangeAspect="0"/>
          </p:cNvPicPr>
          <p:nvPr>
            <p:ph type="pic" idx="21"/>
          </p:nvPr>
        </p:nvPicPr>
        <p:blipFill>
          <a:blip r:embed="rId2">
            <a:extLst/>
          </a:blip>
          <a:stretch>
            <a:fillRect/>
          </a:stretch>
        </p:blipFill>
        <p:spPr>
          <a:xfrm>
            <a:off x="15561375" y="3476330"/>
            <a:ext cx="7891649" cy="9105900"/>
          </a:xfrm>
          <a:prstGeom prst="rect">
            <a:avLst/>
          </a:prstGeom>
        </p:spPr>
      </p:pic>
      <p:sp>
        <p:nvSpPr>
          <p:cNvPr id="135" name="Background &amp; Problem Statement"/>
          <p:cNvSpPr txBox="1"/>
          <p:nvPr>
            <p:ph type="title"/>
          </p:nvPr>
        </p:nvSpPr>
        <p:spPr>
          <a:prstGeom prst="rect">
            <a:avLst/>
          </a:prstGeom>
        </p:spPr>
        <p:txBody>
          <a:bodyPr/>
          <a:lstStyle/>
          <a:p>
            <a:pPr/>
            <a:r>
              <a:t>Background &amp; Problem Statement</a:t>
            </a:r>
          </a:p>
        </p:txBody>
      </p:sp>
      <p:sp>
        <p:nvSpPr>
          <p:cNvPr id="136" name="Background:…"/>
          <p:cNvSpPr txBox="1"/>
          <p:nvPr>
            <p:ph type="body" sz="half" idx="1"/>
          </p:nvPr>
        </p:nvSpPr>
        <p:spPr>
          <a:prstGeom prst="rect">
            <a:avLst/>
          </a:prstGeom>
        </p:spPr>
        <p:txBody>
          <a:bodyPr/>
          <a:lstStyle/>
          <a:p>
            <a:pPr marL="0" indent="0" defTabSz="594360">
              <a:lnSpc>
                <a:spcPct val="100000"/>
              </a:lnSpc>
              <a:spcBef>
                <a:spcPts val="4200"/>
              </a:spcBef>
              <a:buSzTx/>
              <a:buNone/>
              <a:defRPr b="1" sz="4320"/>
            </a:pPr>
            <a:r>
              <a:t>Background:</a:t>
            </a:r>
          </a:p>
          <a:p>
            <a:pPr marL="0" indent="0" defTabSz="594360">
              <a:lnSpc>
                <a:spcPct val="100000"/>
              </a:lnSpc>
              <a:spcBef>
                <a:spcPts val="4200"/>
              </a:spcBef>
              <a:buSzTx/>
              <a:buNone/>
              <a:defRPr sz="4320"/>
            </a:pPr>
            <a:r>
              <a:t>Heart disease costs the United States approximately </a:t>
            </a:r>
            <a:r>
              <a:rPr i="1"/>
              <a:t>219 billion dollars </a:t>
            </a:r>
            <a:r>
              <a:t>each year which includes the cost of health care services, medicines and lost of productivity due to death. </a:t>
            </a:r>
          </a:p>
          <a:p>
            <a:pPr marL="0" indent="0" defTabSz="594360">
              <a:lnSpc>
                <a:spcPct val="100000"/>
              </a:lnSpc>
              <a:spcBef>
                <a:spcPts val="4200"/>
              </a:spcBef>
              <a:buSzTx/>
              <a:buNone/>
              <a:defRPr b="1" sz="4320"/>
            </a:pPr>
            <a:r>
              <a:t>Problem:</a:t>
            </a:r>
          </a:p>
          <a:p>
            <a:pPr marL="0" indent="0" defTabSz="594360">
              <a:lnSpc>
                <a:spcPct val="100000"/>
              </a:lnSpc>
              <a:spcBef>
                <a:spcPts val="4200"/>
              </a:spcBef>
              <a:buSzTx/>
              <a:buNone/>
              <a:defRPr sz="4320"/>
            </a:pPr>
            <a:r>
              <a:t>If people with or without cardiovascular disease could be </a:t>
            </a:r>
            <a:r>
              <a:rPr i="1"/>
              <a:t>identified </a:t>
            </a:r>
            <a:r>
              <a:t>with a certain amount of certainty </a:t>
            </a:r>
            <a:r>
              <a:rPr i="1"/>
              <a:t>resources</a:t>
            </a:r>
            <a:r>
              <a:t> could be better planned for and the target group could be treated more effectively.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ethodology"/>
          <p:cNvSpPr txBox="1"/>
          <p:nvPr>
            <p:ph type="title"/>
          </p:nvPr>
        </p:nvSpPr>
        <p:spPr>
          <a:prstGeom prst="rect">
            <a:avLst/>
          </a:prstGeom>
        </p:spPr>
        <p:txBody>
          <a:bodyPr/>
          <a:lstStyle/>
          <a:p>
            <a:pPr/>
            <a:r>
              <a:t>Methodology</a:t>
            </a:r>
          </a:p>
        </p:txBody>
      </p:sp>
      <p:sp>
        <p:nvSpPr>
          <p:cNvPr id="139" name="Data Science Methodology applied iteratively to address the problem at hand…"/>
          <p:cNvSpPr txBox="1"/>
          <p:nvPr>
            <p:ph type="body" idx="1"/>
          </p:nvPr>
        </p:nvSpPr>
        <p:spPr>
          <a:prstGeom prst="rect">
            <a:avLst/>
          </a:prstGeom>
        </p:spPr>
        <p:txBody>
          <a:bodyPr/>
          <a:lstStyle/>
          <a:p>
            <a:pPr marL="666876" indent="-666876" defTabSz="734694">
              <a:spcBef>
                <a:spcPts val="5200"/>
              </a:spcBef>
              <a:buBlip>
                <a:blip r:embed="rId2"/>
              </a:buBlip>
              <a:defRPr sz="5340"/>
            </a:pPr>
            <a:r>
              <a:t>Data Science Methodology applied iteratively to address the problem at hand</a:t>
            </a:r>
          </a:p>
          <a:p>
            <a:pPr marL="666876" indent="-666876" defTabSz="734694">
              <a:spcBef>
                <a:spcPts val="5200"/>
              </a:spcBef>
              <a:buBlip>
                <a:blip r:embed="rId2"/>
              </a:buBlip>
              <a:defRPr sz="5340"/>
            </a:pPr>
            <a:r>
              <a:t>Data sourced and processed for outliers </a:t>
            </a:r>
          </a:p>
          <a:p>
            <a:pPr marL="666876" indent="-666876" defTabSz="734694">
              <a:spcBef>
                <a:spcPts val="5200"/>
              </a:spcBef>
              <a:buBlip>
                <a:blip r:embed="rId2"/>
              </a:buBlip>
              <a:defRPr sz="5340"/>
            </a:pPr>
            <a:r>
              <a:t>Statistical analysis completed </a:t>
            </a:r>
          </a:p>
          <a:p>
            <a:pPr marL="666876" indent="-666876" defTabSz="734694">
              <a:spcBef>
                <a:spcPts val="5200"/>
              </a:spcBef>
              <a:buBlip>
                <a:blip r:embed="rId2"/>
              </a:buBlip>
              <a:defRPr sz="5340"/>
            </a:pPr>
            <a:r>
              <a:t>Logistic regression model built to make predictions of cardiovascular disease</a:t>
            </a:r>
          </a:p>
          <a:p>
            <a:pPr marL="666876" indent="-666876" defTabSz="734694">
              <a:spcBef>
                <a:spcPts val="5200"/>
              </a:spcBef>
              <a:buBlip>
                <a:blip r:embed="rId2"/>
              </a:buBlip>
              <a:defRPr sz="5340"/>
            </a:pPr>
            <a:r>
              <a:t>Model evaluation performed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Screenshot 2021-07-19 at 22.21.57.png" descr="Screenshot 2021-07-19 at 22.21.57.png"/>
          <p:cNvPicPr>
            <a:picLocks noChangeAspect="0"/>
          </p:cNvPicPr>
          <p:nvPr>
            <p:ph type="pic" idx="21"/>
          </p:nvPr>
        </p:nvPicPr>
        <p:blipFill>
          <a:blip r:embed="rId2">
            <a:extLst/>
          </a:blip>
          <a:stretch>
            <a:fillRect/>
          </a:stretch>
        </p:blipFill>
        <p:spPr>
          <a:xfrm>
            <a:off x="15186768" y="3632200"/>
            <a:ext cx="8001665" cy="9232900"/>
          </a:xfrm>
          <a:prstGeom prst="rect">
            <a:avLst/>
          </a:prstGeom>
        </p:spPr>
      </p:pic>
      <p:sp>
        <p:nvSpPr>
          <p:cNvPr id="142" name="Results"/>
          <p:cNvSpPr txBox="1"/>
          <p:nvPr>
            <p:ph type="title"/>
          </p:nvPr>
        </p:nvSpPr>
        <p:spPr>
          <a:prstGeom prst="rect">
            <a:avLst/>
          </a:prstGeom>
        </p:spPr>
        <p:txBody>
          <a:bodyPr/>
          <a:lstStyle/>
          <a:p>
            <a:pPr/>
            <a:r>
              <a:t>Results</a:t>
            </a:r>
          </a:p>
        </p:txBody>
      </p:sp>
      <p:sp>
        <p:nvSpPr>
          <p:cNvPr id="143" name="The model built has a false positive percentage of is 23.94% where as the false negative percentage of 29.79%. The model produced an f-1 score of 73% while it was found that subjective information included to build a model doesn’t make better or worse pr"/>
          <p:cNvSpPr txBox="1"/>
          <p:nvPr>
            <p:ph type="body" sz="half" idx="1"/>
          </p:nvPr>
        </p:nvSpPr>
        <p:spPr>
          <a:prstGeom prst="rect">
            <a:avLst/>
          </a:prstGeom>
        </p:spPr>
        <p:txBody>
          <a:bodyPr/>
          <a:lstStyle>
            <a:lvl1pPr marL="0" indent="0" defTabSz="759459">
              <a:lnSpc>
                <a:spcPct val="100000"/>
              </a:lnSpc>
              <a:spcBef>
                <a:spcPts val="5400"/>
              </a:spcBef>
              <a:buSzTx/>
              <a:buNone/>
              <a:defRPr sz="5520"/>
            </a:lvl1pPr>
          </a:lstStyle>
          <a:p>
            <a:pPr/>
            <a:r>
              <a:t>The model built has a false positive percentage of is 23.94% where as the false negative percentage of 29.79%. The model produced an f-1 score of 73% while it was found that subjective information included to build a model doesn’t make better or worse predictions (there is no statistical difference with a p-value of 0.19).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Reflection"/>
          <p:cNvSpPr txBox="1"/>
          <p:nvPr>
            <p:ph type="title"/>
          </p:nvPr>
        </p:nvSpPr>
        <p:spPr>
          <a:prstGeom prst="rect">
            <a:avLst/>
          </a:prstGeom>
        </p:spPr>
        <p:txBody>
          <a:bodyPr/>
          <a:lstStyle/>
          <a:p>
            <a:pPr/>
            <a:r>
              <a:t>Reflection</a:t>
            </a:r>
          </a:p>
        </p:txBody>
      </p:sp>
      <p:sp>
        <p:nvSpPr>
          <p:cNvPr id="146" name="Various limitations including data sourcing and selection, time and resources, domain knowledge of data etc.…"/>
          <p:cNvSpPr txBox="1"/>
          <p:nvPr>
            <p:ph type="body" idx="1"/>
          </p:nvPr>
        </p:nvSpPr>
        <p:spPr>
          <a:prstGeom prst="rect">
            <a:avLst/>
          </a:prstGeom>
        </p:spPr>
        <p:txBody>
          <a:bodyPr/>
          <a:lstStyle/>
          <a:p>
            <a:pPr marL="472058" indent="-472058" defTabSz="520065">
              <a:spcBef>
                <a:spcPts val="3700"/>
              </a:spcBef>
              <a:buBlip>
                <a:blip r:embed="rId2"/>
              </a:buBlip>
              <a:defRPr sz="3780"/>
            </a:pPr>
            <a:r>
              <a:t>Various limitations including data sourcing and selection, time and resources, domain knowledge of data etc.</a:t>
            </a:r>
          </a:p>
          <a:p>
            <a:pPr marL="472058" indent="-472058" defTabSz="520065">
              <a:spcBef>
                <a:spcPts val="3700"/>
              </a:spcBef>
              <a:buBlip>
                <a:blip r:embed="rId2"/>
              </a:buBlip>
              <a:defRPr sz="3780"/>
            </a:pPr>
            <a:r>
              <a:t>Model could be a good starting point for future work to help make a general inference on the average person in a population as to predict the resourced needed to treat the population for cardiovascular disease.</a:t>
            </a:r>
          </a:p>
          <a:p>
            <a:pPr marL="472058" indent="-472058" defTabSz="520065">
              <a:spcBef>
                <a:spcPts val="3700"/>
              </a:spcBef>
              <a:buBlip>
                <a:blip r:embed="rId2"/>
              </a:buBlip>
              <a:defRPr sz="3780"/>
            </a:pPr>
            <a:r>
              <a:t>Other methods that could be tried are methods such as k-means, decision trees etc. </a:t>
            </a:r>
          </a:p>
          <a:p>
            <a:pPr marL="472058" indent="-472058" defTabSz="520065">
              <a:spcBef>
                <a:spcPts val="3700"/>
              </a:spcBef>
              <a:buBlip>
                <a:blip r:embed="rId2"/>
              </a:buBlip>
              <a:defRPr sz="3780"/>
            </a:pPr>
            <a:r>
              <a:t>Is this feature set the most best to be used to make this kind of prediction. Correlation doesn’t mean causation and the data didn’t behave as expected meaning that the data set might not be representative of the population which in it self presents a challenge.</a:t>
            </a:r>
          </a:p>
          <a:p>
            <a:pPr marL="472058" indent="-472058" defTabSz="520065">
              <a:spcBef>
                <a:spcPts val="3700"/>
              </a:spcBef>
              <a:buBlip>
                <a:blip r:embed="rId2"/>
              </a:buBlip>
              <a:defRPr sz="3780"/>
            </a:pPr>
            <a:r>
              <a:t>When dealing with a model where people’s lives could depend on you can’t settle for a low percentage outcome.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ank You"/>
          <p:cNvSpPr txBox="1"/>
          <p:nvPr>
            <p:ph type="ctrTitle"/>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